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541" r:id="rId2"/>
    <p:sldId id="514" r:id="rId3"/>
    <p:sldId id="544" r:id="rId4"/>
    <p:sldId id="519" r:id="rId5"/>
    <p:sldId id="515" r:id="rId6"/>
    <p:sldId id="516" r:id="rId7"/>
    <p:sldId id="517" r:id="rId8"/>
    <p:sldId id="543" r:id="rId9"/>
    <p:sldId id="518" r:id="rId10"/>
  </p:sldIdLst>
  <p:sldSz cx="9144000" cy="6858000" type="screen4x3"/>
  <p:notesSz cx="6858000" cy="9947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DBB"/>
    <a:srgbClr val="00FFFF"/>
    <a:srgbClr val="D561E1"/>
    <a:srgbClr val="0099FF"/>
    <a:srgbClr val="CC00FF"/>
    <a:srgbClr val="33CCCC"/>
    <a:srgbClr val="99CC00"/>
    <a:srgbClr val="01672A"/>
    <a:srgbClr val="996633"/>
    <a:srgbClr val="0048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181" autoAdjust="0"/>
    <p:restoredTop sz="86323" autoAdjust="0"/>
  </p:normalViewPr>
  <p:slideViewPr>
    <p:cSldViewPr>
      <p:cViewPr varScale="1">
        <p:scale>
          <a:sx n="115" d="100"/>
          <a:sy n="115" d="100"/>
        </p:scale>
        <p:origin x="209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3" y="769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97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8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Гуманитарный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1851768899838598E-2"/>
                  <c:y val="-2.860539323030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FBB-4313-A72E-EE8795B9B448}"/>
                </c:ext>
              </c:extLst>
            </c:dLbl>
            <c:dLbl>
              <c:idx val="1"/>
              <c:layout>
                <c:manualLayout>
                  <c:x val="-3.1110893362076206E-2"/>
                  <c:y val="-5.0053181505349438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FBB-4313-A72E-EE8795B9B448}"/>
                </c:ext>
              </c:extLst>
            </c:dLbl>
            <c:dLbl>
              <c:idx val="3"/>
              <c:layout>
                <c:manualLayout>
                  <c:x val="-7.4073555623990423E-3"/>
                  <c:y val="-2.86053932303072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D2D-4B16-A9DD-C689A75B80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Математ(кол-во)</c:v>
                </c:pt>
                <c:pt idx="1">
                  <c:v>Математ(ср.балл)</c:v>
                </c:pt>
                <c:pt idx="2">
                  <c:v>Русск.яз (кол-во)</c:v>
                </c:pt>
                <c:pt idx="3">
                  <c:v>Русск.язык(ср.балл)</c:v>
                </c:pt>
                <c:pt idx="4">
                  <c:v>Обществ (кол-во)</c:v>
                </c:pt>
                <c:pt idx="5">
                  <c:v>Обществ (ср.балл)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</c:v>
                </c:pt>
                <c:pt idx="1">
                  <c:v>66.7</c:v>
                </c:pt>
                <c:pt idx="2">
                  <c:v>29</c:v>
                </c:pt>
                <c:pt idx="3">
                  <c:v>72</c:v>
                </c:pt>
                <c:pt idx="4">
                  <c:v>20</c:v>
                </c:pt>
                <c:pt idx="5">
                  <c:v>72.75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8C-4F1F-A316-1BA7F823E3A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Универсальный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1"/>
              <c:layout>
                <c:manualLayout>
                  <c:x val="-1.0370297787358736E-2"/>
                  <c:y val="-6.35675405117937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FBB-4313-A72E-EE8795B9B448}"/>
                </c:ext>
              </c:extLst>
            </c:dLbl>
            <c:dLbl>
              <c:idx val="2"/>
              <c:layout>
                <c:manualLayout>
                  <c:x val="0"/>
                  <c:y val="-9.53513107676906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FBB-4313-A72E-EE8795B9B448}"/>
                </c:ext>
              </c:extLst>
            </c:dLbl>
            <c:dLbl>
              <c:idx val="7"/>
              <c:layout>
                <c:manualLayout>
                  <c:x val="0"/>
                  <c:y val="-2.86053932303072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FBB-4313-A72E-EE8795B9B4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Математ(кол-во)</c:v>
                </c:pt>
                <c:pt idx="1">
                  <c:v>Математ(ср.балл)</c:v>
                </c:pt>
                <c:pt idx="2">
                  <c:v>Русск.яз (кол-во)</c:v>
                </c:pt>
                <c:pt idx="3">
                  <c:v>Русск.язык(ср.балл)</c:v>
                </c:pt>
                <c:pt idx="4">
                  <c:v>Обществ (кол-во)</c:v>
                </c:pt>
                <c:pt idx="5">
                  <c:v>Обществ (ср.балл)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17</c:v>
                </c:pt>
                <c:pt idx="1">
                  <c:v>69.849999999999994</c:v>
                </c:pt>
                <c:pt idx="2">
                  <c:v>29</c:v>
                </c:pt>
                <c:pt idx="3">
                  <c:v>71.55</c:v>
                </c:pt>
                <c:pt idx="4">
                  <c:v>10</c:v>
                </c:pt>
                <c:pt idx="5">
                  <c:v>68.3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8C-4F1F-A316-1BA7F823E3A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Гимназия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1"/>
              <c:layout>
                <c:manualLayout>
                  <c:x val="1.037029778735873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FBB-4313-A72E-EE8795B9B448}"/>
                </c:ext>
              </c:extLst>
            </c:dLbl>
            <c:dLbl>
              <c:idx val="2"/>
              <c:layout>
                <c:manualLayout>
                  <c:x val="4.4444133374394578E-3"/>
                  <c:y val="9.53513107676906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6FBB-4313-A72E-EE8795B9B448}"/>
                </c:ext>
              </c:extLst>
            </c:dLbl>
            <c:dLbl>
              <c:idx val="3"/>
              <c:layout>
                <c:manualLayout>
                  <c:x val="1.92591244622376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D2D-4B16-A9DD-C689A75B8097}"/>
                </c:ext>
              </c:extLst>
            </c:dLbl>
            <c:dLbl>
              <c:idx val="5"/>
              <c:layout>
                <c:manualLayout>
                  <c:x val="3.8518248924475376E-2"/>
                  <c:y val="1.58918851279484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FBB-4313-A72E-EE8795B9B4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Математ(кол-во)</c:v>
                </c:pt>
                <c:pt idx="1">
                  <c:v>Математ(ср.балл)</c:v>
                </c:pt>
                <c:pt idx="2">
                  <c:v>Русск.яз (кол-во)</c:v>
                </c:pt>
                <c:pt idx="3">
                  <c:v>Русск.язык(ср.балл)</c:v>
                </c:pt>
                <c:pt idx="4">
                  <c:v>Обществ (кол-во)</c:v>
                </c:pt>
                <c:pt idx="5">
                  <c:v>Обществ (ср.балл)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32</c:v>
                </c:pt>
                <c:pt idx="1">
                  <c:v>69.3</c:v>
                </c:pt>
                <c:pt idx="2">
                  <c:v>58</c:v>
                </c:pt>
                <c:pt idx="3">
                  <c:v>71.8</c:v>
                </c:pt>
                <c:pt idx="4">
                  <c:v>30</c:v>
                </c:pt>
                <c:pt idx="5">
                  <c:v>71.27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D8C-4F1F-A316-1BA7F823E3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650368"/>
        <c:axId val="100660352"/>
      </c:barChart>
      <c:catAx>
        <c:axId val="100650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00660352"/>
        <c:crosses val="autoZero"/>
        <c:auto val="1"/>
        <c:lblAlgn val="ctr"/>
        <c:lblOffset val="100"/>
        <c:noMultiLvlLbl val="0"/>
      </c:catAx>
      <c:valAx>
        <c:axId val="1006603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065036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878396603372488"/>
          <c:y val="1.6437648412227768E-2"/>
          <c:w val="0.73260041743455917"/>
          <c:h val="0.545224000128952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2019-2020</c:v>
                </c:pt>
              </c:strCache>
            </c:strRef>
          </c:tx>
          <c:spPr>
            <a:solidFill>
              <a:srgbClr val="165E86">
                <a:lumMod val="60000"/>
                <a:lumOff val="40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Математика</c:v>
                </c:pt>
                <c:pt idx="1">
                  <c:v>Физика</c:v>
                </c:pt>
                <c:pt idx="2">
                  <c:v>Информатика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64.5</c:v>
                </c:pt>
                <c:pt idx="1">
                  <c:v>63.9</c:v>
                </c:pt>
                <c:pt idx="2">
                  <c:v>76.3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BF-4EF8-B8E5-642FD7B63FD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2020-2021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Математика</c:v>
                </c:pt>
                <c:pt idx="1">
                  <c:v>Физика</c:v>
                </c:pt>
                <c:pt idx="2">
                  <c:v>Информатика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64.05</c:v>
                </c:pt>
                <c:pt idx="1">
                  <c:v>61.28</c:v>
                </c:pt>
                <c:pt idx="2">
                  <c:v>74.099999999999994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BF-4EF8-B8E5-642FD7B63FD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2021-2022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Математика</c:v>
                </c:pt>
                <c:pt idx="1">
                  <c:v>Физика</c:v>
                </c:pt>
                <c:pt idx="2">
                  <c:v>Информатика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69.400000000000006</c:v>
                </c:pt>
                <c:pt idx="1">
                  <c:v>65</c:v>
                </c:pt>
                <c:pt idx="2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BF-4EF8-B8E5-642FD7B63F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762368"/>
        <c:axId val="100763904"/>
      </c:barChart>
      <c:catAx>
        <c:axId val="100762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0763904"/>
        <c:crosses val="autoZero"/>
        <c:auto val="1"/>
        <c:lblAlgn val="ctr"/>
        <c:lblOffset val="100"/>
        <c:noMultiLvlLbl val="0"/>
      </c:catAx>
      <c:valAx>
        <c:axId val="1007639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07623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6050732682596009"/>
          <c:y val="0.36261280177683375"/>
          <c:w val="0.13648488054749341"/>
          <c:h val="0.1587277328707681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/>
      </a:pPr>
      <a:endParaRPr lang="ru-RU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3785499061527103E-2"/>
          <c:y val="4.0280968626427015E-2"/>
          <c:w val="0.80121068578143606"/>
          <c:h val="0.70576255362863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2019-2020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Химия</c:v>
                </c:pt>
                <c:pt idx="1">
                  <c:v>Биология</c:v>
                </c:pt>
                <c:pt idx="2">
                  <c:v>География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80.5</c:v>
                </c:pt>
                <c:pt idx="1">
                  <c:v>62.5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17-4D1A-8A20-DD69006BB27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2020-2021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Химия</c:v>
                </c:pt>
                <c:pt idx="1">
                  <c:v>Биология</c:v>
                </c:pt>
                <c:pt idx="2">
                  <c:v>География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79.669999999999987</c:v>
                </c:pt>
                <c:pt idx="1">
                  <c:v>61.8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17-4D1A-8A20-DD69006BB27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2021-2022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Химия</c:v>
                </c:pt>
                <c:pt idx="1">
                  <c:v>Биология</c:v>
                </c:pt>
                <c:pt idx="2">
                  <c:v>География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67.5</c:v>
                </c:pt>
                <c:pt idx="1">
                  <c:v>68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917-4D1A-8A20-DD69006BB2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475648"/>
        <c:axId val="100477184"/>
      </c:barChart>
      <c:catAx>
        <c:axId val="100475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00477184"/>
        <c:crosses val="autoZero"/>
        <c:auto val="1"/>
        <c:lblAlgn val="ctr"/>
        <c:lblOffset val="100"/>
        <c:noMultiLvlLbl val="0"/>
      </c:catAx>
      <c:valAx>
        <c:axId val="1004771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047564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86360173102307936"/>
          <c:y val="0.21141648802005797"/>
          <c:w val="0.13639826897692583"/>
          <c:h val="0.45525241446324505"/>
        </c:manualLayout>
      </c:layout>
      <c:overlay val="0"/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1079351783177447E-2"/>
          <c:y val="5.1863857374392218E-2"/>
          <c:w val="0.91537218933067543"/>
          <c:h val="0.761807833178070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2019-2020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2419606101505198E-2"/>
                  <c:y val="-6.29625222803923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BA-42ED-8556-6236C1A3B943}"/>
                </c:ext>
              </c:extLst>
            </c:dLbl>
            <c:dLbl>
              <c:idx val="2"/>
              <c:layout>
                <c:manualLayout>
                  <c:x val="-1.6058592600177952E-2"/>
                  <c:y val="4.299442310391992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5F3-4612-B9FF-83104981DE84}"/>
                </c:ext>
              </c:extLst>
            </c:dLbl>
            <c:dLbl>
              <c:idx val="3"/>
              <c:layout>
                <c:manualLayout>
                  <c:x val="-2.1607739663821707E-2"/>
                  <c:y val="5.45132020571995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5F3-4612-B9FF-83104981DE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96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Русский язык</c:v>
                </c:pt>
                <c:pt idx="1">
                  <c:v>Литература</c:v>
                </c:pt>
                <c:pt idx="2">
                  <c:v>Обществознание</c:v>
                </c:pt>
                <c:pt idx="3">
                  <c:v>История</c:v>
                </c:pt>
                <c:pt idx="4">
                  <c:v>Англ.язык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79.2</c:v>
                </c:pt>
                <c:pt idx="1">
                  <c:v>80</c:v>
                </c:pt>
                <c:pt idx="2">
                  <c:v>75.2</c:v>
                </c:pt>
                <c:pt idx="3">
                  <c:v>83</c:v>
                </c:pt>
                <c:pt idx="4">
                  <c:v>82.1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5F3-4612-B9FF-83104981DE8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2020-2021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2555537223403551E-2"/>
                  <c:y val="-2.085549707438619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BA-42ED-8556-6236C1A3B943}"/>
                </c:ext>
              </c:extLst>
            </c:dLbl>
            <c:dLbl>
              <c:idx val="2"/>
              <c:layout>
                <c:manualLayout>
                  <c:x val="-1.774229443072172E-3"/>
                  <c:y val="-3.8897893030794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6F3-445A-894C-410F15440A1D}"/>
                </c:ext>
              </c:extLst>
            </c:dLbl>
            <c:dLbl>
              <c:idx val="3"/>
              <c:layout>
                <c:manualLayout>
                  <c:x val="-1.0645376658433093E-2"/>
                  <c:y val="-2.26904376012966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6F3-445A-894C-410F15440A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96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Русский язык</c:v>
                </c:pt>
                <c:pt idx="1">
                  <c:v>Литература</c:v>
                </c:pt>
                <c:pt idx="2">
                  <c:v>Обществознание</c:v>
                </c:pt>
                <c:pt idx="3">
                  <c:v>История</c:v>
                </c:pt>
                <c:pt idx="4">
                  <c:v>Англ.язык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76.33</c:v>
                </c:pt>
                <c:pt idx="1">
                  <c:v>75.33</c:v>
                </c:pt>
                <c:pt idx="2">
                  <c:v>73.3</c:v>
                </c:pt>
                <c:pt idx="3">
                  <c:v>79</c:v>
                </c:pt>
                <c:pt idx="4">
                  <c:v>92.33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5F3-4612-B9FF-83104981DE8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2021-2022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1"/>
              <c:layout>
                <c:manualLayout>
                  <c:x val="2.8387671089154812E-2"/>
                  <c:y val="-7.40735556239909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A55-4C21-8EBE-B31F8D9D84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Русский язык</c:v>
                </c:pt>
                <c:pt idx="1">
                  <c:v>Литература</c:v>
                </c:pt>
                <c:pt idx="2">
                  <c:v>Обществознание</c:v>
                </c:pt>
                <c:pt idx="3">
                  <c:v>История</c:v>
                </c:pt>
                <c:pt idx="4">
                  <c:v>Англ.язык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71.8</c:v>
                </c:pt>
                <c:pt idx="1">
                  <c:v>62.33</c:v>
                </c:pt>
                <c:pt idx="2">
                  <c:v>71.27</c:v>
                </c:pt>
                <c:pt idx="3">
                  <c:v>69.849999999999994</c:v>
                </c:pt>
                <c:pt idx="4">
                  <c:v>83.149999999999991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55-4C21-8EBE-B31F8D9D84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874496"/>
        <c:axId val="100896768"/>
      </c:barChart>
      <c:catAx>
        <c:axId val="100874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96" b="1"/>
            </a:pPr>
            <a:endParaRPr lang="ru-RU"/>
          </a:p>
        </c:txPr>
        <c:crossAx val="100896768"/>
        <c:crosses val="autoZero"/>
        <c:auto val="1"/>
        <c:lblAlgn val="ctr"/>
        <c:lblOffset val="100"/>
        <c:noMultiLvlLbl val="0"/>
      </c:catAx>
      <c:valAx>
        <c:axId val="1008967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0874496"/>
        <c:crosses val="autoZero"/>
        <c:crossBetween val="between"/>
      </c:valAx>
      <c:spPr>
        <a:noFill/>
        <a:ln w="25386">
          <a:noFill/>
        </a:ln>
      </c:spPr>
    </c:plotArea>
    <c:legend>
      <c:legendPos val="b"/>
      <c:layout>
        <c:manualLayout>
          <c:xMode val="edge"/>
          <c:yMode val="edge"/>
          <c:x val="0.24192414763991871"/>
          <c:y val="0.89835650027529657"/>
          <c:w val="0.51615170472016259"/>
          <c:h val="0.10164349972470298"/>
        </c:manualLayout>
      </c:layout>
      <c:overlay val="0"/>
      <c:txPr>
        <a:bodyPr/>
        <a:lstStyle/>
        <a:p>
          <a:pPr>
            <a:defRPr sz="1396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baseline="0"/>
            </a:pPr>
            <a:r>
              <a:rPr lang="ru-RU" sz="1400">
                <a:latin typeface="+mj-lt"/>
              </a:rPr>
              <a:t>Количество медалистов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6.2753763779527572E-2"/>
          <c:y val="0.2011112457096709"/>
          <c:w val="0.91164623622048779"/>
          <c:h val="0.55628454135540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медалистов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8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FF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0-B842-43DC-9AEB-18AA136D1EFC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3B10-45AE-91EE-1821DE7E70D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2012-2013</c:v>
                </c:pt>
                <c:pt idx="1">
                  <c:v>2013-2014</c:v>
                </c:pt>
                <c:pt idx="2">
                  <c:v>2014-2015</c:v>
                </c:pt>
                <c:pt idx="3">
                  <c:v>2015-2016</c:v>
                </c:pt>
                <c:pt idx="4">
                  <c:v>2016-2017</c:v>
                </c:pt>
                <c:pt idx="5">
                  <c:v>2017-2018</c:v>
                </c:pt>
                <c:pt idx="6">
                  <c:v>2018-2019</c:v>
                </c:pt>
                <c:pt idx="7">
                  <c:v>2019-2020</c:v>
                </c:pt>
                <c:pt idx="8">
                  <c:v>2020-2021</c:v>
                </c:pt>
                <c:pt idx="9">
                  <c:v>2021-2022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2</c:v>
                </c:pt>
                <c:pt idx="1">
                  <c:v>4</c:v>
                </c:pt>
                <c:pt idx="2">
                  <c:v>4</c:v>
                </c:pt>
                <c:pt idx="3">
                  <c:v>8</c:v>
                </c:pt>
                <c:pt idx="4">
                  <c:v>4</c:v>
                </c:pt>
                <c:pt idx="5">
                  <c:v>7</c:v>
                </c:pt>
                <c:pt idx="6">
                  <c:v>2</c:v>
                </c:pt>
                <c:pt idx="7">
                  <c:v>8</c:v>
                </c:pt>
                <c:pt idx="8">
                  <c:v>5</c:v>
                </c:pt>
                <c:pt idx="9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842-43DC-9AEB-18AA136D1E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4093056"/>
        <c:axId val="114094848"/>
      </c:barChart>
      <c:catAx>
        <c:axId val="114093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4094848"/>
        <c:crosses val="autoZero"/>
        <c:auto val="1"/>
        <c:lblAlgn val="ctr"/>
        <c:lblOffset val="100"/>
        <c:noMultiLvlLbl val="0"/>
      </c:catAx>
      <c:valAx>
        <c:axId val="1140948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409305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0.73973</cdr:y>
    </cdr:from>
    <cdr:to>
      <cdr:x>0.88785</cdr:x>
      <cdr:y>0.89041</cdr:y>
    </cdr:to>
    <cdr:pic>
      <cdr:nvPicPr>
        <cdr:cNvPr id="7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3857652"/>
          <a:ext cx="6786606" cy="785818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0.89796</cdr:y>
    </cdr:from>
    <cdr:to>
      <cdr:x>0.92564</cdr:x>
      <cdr:y>0.965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3143272"/>
          <a:ext cx="6647821" cy="234688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pPr>
              <a:defRPr/>
            </a:pPr>
            <a:fld id="{1173BF0C-44BD-455D-AA7F-806FDA2122E4}" type="datetimeFigureOut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6125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4" rIns="91429" bIns="45714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4"/>
          </a:xfrm>
          <a:prstGeom prst="rect">
            <a:avLst/>
          </a:prstGeom>
        </p:spPr>
        <p:txBody>
          <a:bodyPr vert="horz" lIns="91429" tIns="45714" rIns="91429" bIns="45714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5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pPr>
              <a:defRPr/>
            </a:pPr>
            <a:fld id="{D9EB3BA2-91C7-4C19-ADB3-57E6F361B2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2721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AAAE1-F303-4898-96FF-E247F4851B53}" type="slidenum">
              <a:rPr lang="ru-RU" altLang="ru-RU" smtClean="0">
                <a:solidFill>
                  <a:srgbClr val="000000"/>
                </a:solidFill>
              </a:rPr>
              <a:pPr/>
              <a:t>5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43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7F3938C-7D7C-429D-BF4E-A41FE908F925}" type="slidenum">
              <a:rPr lang="ru-RU" altLang="ru-RU" smtClean="0">
                <a:solidFill>
                  <a:srgbClr val="000000"/>
                </a:solidFill>
              </a:rPr>
              <a:pPr/>
              <a:t>6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297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86D230E-A645-4ED8-BD35-E84ED88735FE}" type="slidenum">
              <a:rPr lang="ru-RU" altLang="ru-RU" smtClean="0">
                <a:solidFill>
                  <a:srgbClr val="000000"/>
                </a:solidFill>
              </a:rPr>
              <a:pPr/>
              <a:t>7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647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8"/>
          <p:cNvSpPr txBox="1">
            <a:spLocks noChangeArrowheads="1"/>
          </p:cNvSpPr>
          <p:nvPr/>
        </p:nvSpPr>
        <p:spPr bwMode="gray">
          <a:xfrm>
            <a:off x="6019800" y="5934075"/>
            <a:ext cx="2832100" cy="5191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2800" b="1" i="1">
                <a:solidFill>
                  <a:schemeClr val="accent1"/>
                </a:solidFill>
              </a:rPr>
              <a:t>LOGO</a:t>
            </a:r>
          </a:p>
        </p:txBody>
      </p:sp>
      <p:sp>
        <p:nvSpPr>
          <p:cNvPr id="5" name="Прямоугольный треугольник 4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Picture 17" descr="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b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2286000" y="3962400"/>
            <a:ext cx="61722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 b="1"/>
            </a:lvl1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3200400"/>
            <a:ext cx="6400800" cy="682625"/>
          </a:xfrm>
        </p:spPr>
        <p:txBody>
          <a:bodyPr/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59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99097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62750" y="350838"/>
            <a:ext cx="2076450" cy="55927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350838"/>
            <a:ext cx="6076950" cy="55927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5624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350838"/>
            <a:ext cx="6934200" cy="563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533400" y="1219200"/>
            <a:ext cx="8305800" cy="4724400"/>
          </a:xfrm>
        </p:spPr>
        <p:txBody>
          <a:bodyPr/>
          <a:lstStyle/>
          <a:p>
            <a:pPr lvl="0"/>
            <a:r>
              <a:rPr lang="ru-RU" noProof="0"/>
              <a:t>Вставка таблицы</a:t>
            </a:r>
          </a:p>
        </p:txBody>
      </p:sp>
    </p:spTree>
    <p:extLst>
      <p:ext uri="{BB962C8B-B14F-4D97-AF65-F5344CB8AC3E}">
        <p14:creationId xmlns:p14="http://schemas.microsoft.com/office/powerpoint/2010/main" val="3332459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82091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1569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767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2500" y="1219200"/>
            <a:ext cx="40767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74899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8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40830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ый треугольник 2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1860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ый треугольник 1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4464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24144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93654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Rectangle 50"/>
          <p:cNvSpPr>
            <a:spLocks noChangeArrowheads="1"/>
          </p:cNvSpPr>
          <p:nvPr/>
        </p:nvSpPr>
        <p:spPr bwMode="gray">
          <a:xfrm>
            <a:off x="2133600" y="381000"/>
            <a:ext cx="7010400" cy="5334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>
                  <a:alpha val="32001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75" name="Rectangle 51"/>
          <p:cNvSpPr>
            <a:spLocks noChangeArrowheads="1"/>
          </p:cNvSpPr>
          <p:nvPr/>
        </p:nvSpPr>
        <p:spPr bwMode="gray">
          <a:xfrm>
            <a:off x="1981200" y="457200"/>
            <a:ext cx="7162800" cy="3810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>
                  <a:alpha val="32001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305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304800" y="65532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5943600" y="63246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2971800" y="65532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326C0129-9662-41BC-B7B3-B76E5B1548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272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828800" y="350838"/>
            <a:ext cx="69342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33" name="Text Box 45"/>
          <p:cNvSpPr txBox="1">
            <a:spLocks noChangeArrowheads="1"/>
          </p:cNvSpPr>
          <p:nvPr/>
        </p:nvSpPr>
        <p:spPr bwMode="white">
          <a:xfrm>
            <a:off x="7196138" y="5943600"/>
            <a:ext cx="1643062" cy="5191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2800" b="1" i="1">
                <a:solidFill>
                  <a:schemeClr val="accent1"/>
                </a:solidFill>
              </a:rPr>
              <a:t>LOGO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2" r:id="rId1"/>
    <p:sldLayoutId id="2147484623" r:id="rId2"/>
    <p:sldLayoutId id="2147484624" r:id="rId3"/>
    <p:sldLayoutId id="2147484625" r:id="rId4"/>
    <p:sldLayoutId id="2147484626" r:id="rId5"/>
    <p:sldLayoutId id="2147484627" r:id="rId6"/>
    <p:sldLayoutId id="2147484628" r:id="rId7"/>
    <p:sldLayoutId id="2147484629" r:id="rId8"/>
    <p:sldLayoutId id="2147484630" r:id="rId9"/>
    <p:sldLayoutId id="2147484631" r:id="rId10"/>
    <p:sldLayoutId id="2147484632" r:id="rId11"/>
    <p:sldLayoutId id="2147484633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chart" Target="../charts/chart2.x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chart" Target="../charts/chart3.x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chart" Target="../charts/chart4.x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Результаты ЕГЭ </a:t>
            </a:r>
            <a:r>
              <a:rPr lang="ru-RU" sz="2400" dirty="0" smtClean="0">
                <a:solidFill>
                  <a:schemeClr val="accent1"/>
                </a:solidFill>
              </a:rPr>
              <a:t>2021-2022гг</a:t>
            </a:r>
            <a:endParaRPr lang="ru-RU" sz="2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57412376"/>
              </p:ext>
            </p:extLst>
          </p:nvPr>
        </p:nvGraphicFramePr>
        <p:xfrm>
          <a:off x="1331640" y="836712"/>
          <a:ext cx="6955136" cy="5192079"/>
        </p:xfrm>
        <a:graphic>
          <a:graphicData uri="http://schemas.openxmlformats.org/drawingml/2006/table">
            <a:tbl>
              <a:tblPr/>
              <a:tblGrid>
                <a:gridCol w="458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7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40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247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балл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балл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Казань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РТ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РФ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mbria"/>
                          <a:ea typeface="Times New Roman"/>
                          <a:cs typeface="Times New Roman"/>
                        </a:rPr>
                        <a:t>Русский язык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58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71,8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71,1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72,04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72,82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68,3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mbria"/>
                          <a:ea typeface="Times New Roman"/>
                          <a:cs typeface="Times New Roman"/>
                        </a:rPr>
                        <a:t>Математика (профиль)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69,3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62,1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64,5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64,06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56,86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Математика (база)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4,3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4,2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4,39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mbria"/>
                          <a:ea typeface="Times New Roman"/>
                          <a:cs typeface="Times New Roman"/>
                        </a:rPr>
                        <a:t>Физика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65,0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57,7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59,52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59,3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54,1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mbria"/>
                          <a:ea typeface="Times New Roman"/>
                          <a:cs typeface="Times New Roman"/>
                        </a:rPr>
                        <a:t>Литература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62,33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59,7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63,84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67,08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60,8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mbria"/>
                          <a:ea typeface="Times New Roman"/>
                          <a:cs typeface="Times New Roman"/>
                        </a:rPr>
                        <a:t>Обществознание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71,27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66,1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64,97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67,06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59,88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mbria"/>
                          <a:ea typeface="Times New Roman"/>
                          <a:cs typeface="Times New Roman"/>
                        </a:rPr>
                        <a:t>Химия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67,5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52,4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58,58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62,71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54,4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mbria"/>
                          <a:ea typeface="Times New Roman"/>
                          <a:cs typeface="Times New Roman"/>
                        </a:rPr>
                        <a:t>Биология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68,0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52,6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54,84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56,71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50,16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mbria"/>
                          <a:ea typeface="Times New Roman"/>
                          <a:cs typeface="Times New Roman"/>
                        </a:rPr>
                        <a:t>Информатика и ИКТ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63,4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67,40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67,87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59,5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mbria"/>
                          <a:ea typeface="Times New Roman"/>
                          <a:cs typeface="Times New Roman"/>
                        </a:rPr>
                        <a:t>Английский язык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83,15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77,4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80,39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80,39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73,3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mbria"/>
                          <a:ea typeface="Times New Roman"/>
                          <a:cs typeface="Times New Roman"/>
                        </a:rPr>
                        <a:t>История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69,85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63,1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62,17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64,42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57,9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Результаты ЕГЭ </a:t>
            </a:r>
            <a:r>
              <a:rPr lang="ru-RU" sz="2400" dirty="0" smtClean="0">
                <a:solidFill>
                  <a:schemeClr val="accent1"/>
                </a:solidFill>
              </a:rPr>
              <a:t>2021-2022гг</a:t>
            </a:r>
            <a:endParaRPr lang="ru-RU" sz="2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33718493"/>
              </p:ext>
            </p:extLst>
          </p:nvPr>
        </p:nvGraphicFramePr>
        <p:xfrm>
          <a:off x="428593" y="985066"/>
          <a:ext cx="7671799" cy="4593540"/>
        </p:xfrm>
        <a:graphic>
          <a:graphicData uri="http://schemas.openxmlformats.org/drawingml/2006/table">
            <a:tbl>
              <a:tblPr/>
              <a:tblGrid>
                <a:gridCol w="493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22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21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95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81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044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466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725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4231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0118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балл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балл</a:t>
                      </a: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</a:t>
                      </a: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Выше 80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баллов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90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80-90 район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Выше 90 баллов до 100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90-100 район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Ниже порога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mbria"/>
                          <a:ea typeface="Times New Roman"/>
                          <a:cs typeface="Times New Roman"/>
                        </a:rPr>
                        <a:t>Русский язык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58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71,8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71,1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11(19%)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267(21%)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6(10%)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92(7%)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mbria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mbria"/>
                          <a:ea typeface="Times New Roman"/>
                          <a:cs typeface="Times New Roman"/>
                        </a:rPr>
                        <a:t>Математика (профиль)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69,3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59,9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7(22%)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69(10%)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1(0,1%)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mbria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2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mbria"/>
                          <a:ea typeface="Times New Roman"/>
                          <a:cs typeface="Times New Roman"/>
                        </a:rPr>
                        <a:t>Физика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57,7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13(6%)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4(2%)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mbria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mbria"/>
                          <a:ea typeface="Times New Roman"/>
                          <a:cs typeface="Times New Roman"/>
                        </a:rPr>
                        <a:t>Литература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62.33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59,7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6(7%)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mbria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2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mbria"/>
                          <a:ea typeface="Times New Roman"/>
                          <a:cs typeface="Times New Roman"/>
                        </a:rPr>
                        <a:t>Обществознание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71,27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66,1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4(13,3%)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82(16,6%)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3(10%)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25(5,1%0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mbria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2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Химия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67,5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52,4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12(10.5%)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3(2,6%)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1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mbria"/>
                          <a:ea typeface="Times New Roman"/>
                          <a:cs typeface="Times New Roman"/>
                        </a:rPr>
                        <a:t>Биология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68,0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52,6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1(33,3%)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7(4,1)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2(1,2)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1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mbria"/>
                          <a:ea typeface="Times New Roman"/>
                          <a:cs typeface="Times New Roman"/>
                        </a:rPr>
                        <a:t>Информатика и ИКТ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63,4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5(35,7)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43(18,2)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3(21,4)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14(5,9)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01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Английский язык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83,15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77,4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2(15,4%)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52(32,5)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6(46,15%)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37(23,1)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1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mbria"/>
                          <a:ea typeface="Times New Roman"/>
                          <a:cs typeface="Times New Roman"/>
                        </a:rPr>
                        <a:t>История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69,85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63,1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1(14,3%)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15(12%)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8(6%)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mbria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1785918" y="428604"/>
            <a:ext cx="6934200" cy="563562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accent1"/>
                </a:solidFill>
              </a:rPr>
              <a:t>Успехи гимназии по результатам ЕГЭ </a:t>
            </a:r>
            <a:r>
              <a:rPr lang="ru-RU" sz="2400" dirty="0">
                <a:solidFill>
                  <a:schemeClr val="accent1"/>
                </a:solidFill>
              </a:rPr>
              <a:t>в </a:t>
            </a:r>
            <a:r>
              <a:rPr lang="ru-RU" sz="2400" dirty="0" smtClean="0">
                <a:solidFill>
                  <a:schemeClr val="accent1"/>
                </a:solidFill>
              </a:rPr>
              <a:t>2021-2022 </a:t>
            </a:r>
            <a:r>
              <a:rPr lang="ru-RU" sz="2400" dirty="0" err="1" smtClean="0">
                <a:solidFill>
                  <a:schemeClr val="accent1"/>
                </a:solidFill>
              </a:rPr>
              <a:t>гг</a:t>
            </a:r>
            <a:r>
              <a:rPr lang="ru-RU" sz="2400" dirty="0" smtClean="0">
                <a:solidFill>
                  <a:schemeClr val="accent1"/>
                </a:solidFill>
              </a:rPr>
              <a:t> </a:t>
            </a:r>
            <a:endParaRPr lang="ru-RU" sz="2400" dirty="0"/>
          </a:p>
        </p:txBody>
      </p:sp>
      <p:sp>
        <p:nvSpPr>
          <p:cNvPr id="24579" name="Объект 3"/>
          <p:cNvSpPr>
            <a:spLocks noGrp="1"/>
          </p:cNvSpPr>
          <p:nvPr>
            <p:ph sz="half" idx="1"/>
          </p:nvPr>
        </p:nvSpPr>
        <p:spPr>
          <a:xfrm>
            <a:off x="571472" y="1285860"/>
            <a:ext cx="8001056" cy="416719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Результаты выпускников Гимназии №141 выше результатов района, </a:t>
            </a:r>
            <a:r>
              <a:rPr lang="ru-RU" sz="2000" i="1" dirty="0" smtClean="0">
                <a:solidFill>
                  <a:schemeClr val="tx1"/>
                </a:solidFill>
              </a:rPr>
              <a:t>РТ(кроме русского, литературы и математика(база)) </a:t>
            </a:r>
            <a:r>
              <a:rPr lang="ru-RU" sz="2000" dirty="0" smtClean="0">
                <a:solidFill>
                  <a:schemeClr val="tx1"/>
                </a:solidFill>
              </a:rPr>
              <a:t>и РФ по всем предметам.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u="sng" dirty="0" smtClean="0">
                <a:solidFill>
                  <a:schemeClr val="tx1"/>
                </a:solidFill>
              </a:rPr>
              <a:t>Все</a:t>
            </a:r>
            <a:r>
              <a:rPr lang="ru-RU" sz="2000" dirty="0" smtClean="0">
                <a:solidFill>
                  <a:schemeClr val="tx1"/>
                </a:solidFill>
              </a:rPr>
              <a:t> выпускники сдали все ЕГЭ </a:t>
            </a:r>
            <a:r>
              <a:rPr lang="ru-RU" sz="2000" u="sng" dirty="0" smtClean="0">
                <a:solidFill>
                  <a:schemeClr val="tx1"/>
                </a:solidFill>
              </a:rPr>
              <a:t>выше порога</a:t>
            </a:r>
            <a:endParaRPr lang="ru-RU" sz="200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Получили на ЕГЭ  80-90 баллов 32 (36;33) результата 19,3% (27,1%;22,9%)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Получили на ЕГЭ 90-100 баллов 18( 9;17) результатов 10,8% (6,8%;11,8%)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Средний балл на всех  ЕГЭ  72 (72,3; 73)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Средний балл на экзаменах по выбору 73,3 (69,7; 73)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Все 8 медалистов сдали все ЕГЭ не ниже 70 баллов, подтвердив свои аттестаты особого образца.</a:t>
            </a:r>
          </a:p>
          <a:p>
            <a:pPr marL="457200" indent="-457200">
              <a:buFont typeface="+mj-lt"/>
              <a:buAutoNum type="arabicPeriod"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sz="2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500042"/>
            <a:ext cx="6934200" cy="857256"/>
          </a:xfrm>
        </p:spPr>
        <p:txBody>
          <a:bodyPr/>
          <a:lstStyle/>
          <a:p>
            <a:r>
              <a:rPr lang="ru-RU" sz="2400" dirty="0" smtClean="0"/>
              <a:t>ЕГЭ по углубленным предметам 2021-2022</a:t>
            </a:r>
            <a:br>
              <a:rPr lang="ru-RU" sz="2400" dirty="0" smtClean="0"/>
            </a:br>
            <a:r>
              <a:rPr lang="ru-RU" sz="2400" dirty="0" smtClean="0"/>
              <a:t>(</a:t>
            </a:r>
            <a:r>
              <a:rPr lang="ru-RU" sz="2000" dirty="0" smtClean="0"/>
              <a:t>11А – гуманитарный, 11Б- универсальный)</a:t>
            </a:r>
            <a:endParaRPr lang="ru-RU" sz="20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07084607"/>
              </p:ext>
            </p:extLst>
          </p:nvPr>
        </p:nvGraphicFramePr>
        <p:xfrm>
          <a:off x="285720" y="1500174"/>
          <a:ext cx="8572560" cy="3995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 flipH="1" flipV="1">
            <a:off x="8839200" y="1285860"/>
            <a:ext cx="90518" cy="71438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2400" dirty="0">
                <a:solidFill>
                  <a:schemeClr val="accent1"/>
                </a:solidFill>
              </a:rPr>
              <a:t>Средний балл ЕГЭ </a:t>
            </a:r>
            <a:r>
              <a:rPr lang="ru-RU" altLang="ru-RU" sz="2400" dirty="0" smtClean="0">
                <a:solidFill>
                  <a:schemeClr val="accent1"/>
                </a:solidFill>
              </a:rPr>
              <a:t>по гимназии</a:t>
            </a:r>
            <a:endParaRPr lang="en-US" altLang="ru-RU" sz="2400" dirty="0">
              <a:solidFill>
                <a:schemeClr val="accent1"/>
              </a:solidFill>
            </a:endParaRPr>
          </a:p>
        </p:txBody>
      </p:sp>
      <p:grpSp>
        <p:nvGrpSpPr>
          <p:cNvPr id="2" name="Группа 3"/>
          <p:cNvGrpSpPr>
            <a:grpSpLocks/>
          </p:cNvGrpSpPr>
          <p:nvPr/>
        </p:nvGrpSpPr>
        <p:grpSpPr bwMode="auto">
          <a:xfrm>
            <a:off x="71438" y="6054725"/>
            <a:ext cx="4214812" cy="731838"/>
            <a:chOff x="214282" y="5929330"/>
            <a:chExt cx="4214842" cy="732240"/>
          </a:xfrm>
        </p:grpSpPr>
        <p:sp>
          <p:nvSpPr>
            <p:cNvPr id="7" name="Овал 6"/>
            <p:cNvSpPr/>
            <p:nvPr/>
          </p:nvSpPr>
          <p:spPr bwMode="auto">
            <a:xfrm>
              <a:off x="214282" y="5929330"/>
              <a:ext cx="714380" cy="73224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6152" name="TextBox 5"/>
            <p:cNvSpPr txBox="1">
              <a:spLocks noChangeArrowheads="1"/>
            </p:cNvSpPr>
            <p:nvPr/>
          </p:nvSpPr>
          <p:spPr bwMode="auto">
            <a:xfrm>
              <a:off x="928662" y="6018274"/>
              <a:ext cx="3500462" cy="307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 altLang="ru-RU" sz="1400" b="1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6146" name="Диаграмма 8"/>
          <p:cNvGraphicFramePr>
            <a:graphicFrameLocks/>
          </p:cNvGraphicFramePr>
          <p:nvPr/>
        </p:nvGraphicFramePr>
        <p:xfrm>
          <a:off x="849313" y="1216025"/>
          <a:ext cx="5588000" cy="193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44" r:id="rId4" imgW="5590517" imgH="1944793" progId="">
                  <p:embed/>
                </p:oleObj>
              </mc:Choice>
              <mc:Fallback>
                <p:oleObj r:id="rId4" imgW="5590517" imgH="1944793" progId="">
                  <p:embed/>
                  <p:pic>
                    <p:nvPicPr>
                      <p:cNvPr id="0" name="Picture 198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313" y="1216025"/>
                        <a:ext cx="5588000" cy="1939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500034" y="1000108"/>
            <a:ext cx="8461375" cy="3735388"/>
          </a:xfrm>
          <a:prstGeom prst="roundRect">
            <a:avLst>
              <a:gd name="adj" fmla="val 13745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ru-RU" sz="2000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9" name="Объект 8"/>
          <p:cNvGraphicFramePr/>
          <p:nvPr>
            <p:extLst>
              <p:ext uri="{D42A27DB-BD31-4B8C-83A1-F6EECF244321}">
                <p14:modId xmlns:p14="http://schemas.microsoft.com/office/powerpoint/2010/main" val="1113875416"/>
              </p:ext>
            </p:extLst>
          </p:nvPr>
        </p:nvGraphicFramePr>
        <p:xfrm>
          <a:off x="1000100" y="1000108"/>
          <a:ext cx="7643866" cy="5214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7542" name="Rectangle 198"/>
          <p:cNvSpPr>
            <a:spLocks noChangeArrowheads="1"/>
          </p:cNvSpPr>
          <p:nvPr/>
        </p:nvSpPr>
        <p:spPr bwMode="auto">
          <a:xfrm>
            <a:off x="1000100" y="5357826"/>
            <a:ext cx="5643602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13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Информатика. </a:t>
            </a:r>
            <a:r>
              <a:rPr kumimoji="0" lang="ru-RU" sz="13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Шляхтина</a:t>
            </a:r>
            <a:r>
              <a:rPr kumimoji="0" lang="ru-RU" sz="13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О.М., Сафиуллина Г.А. </a:t>
            </a:r>
            <a:r>
              <a:rPr kumimoji="0" lang="ru-RU" sz="1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Белоусов(93), </a:t>
            </a:r>
            <a:r>
              <a:rPr kumimoji="0" lang="ru-RU" sz="13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Бордюгов</a:t>
            </a:r>
            <a:r>
              <a:rPr kumimoji="0" lang="ru-RU" sz="1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(88), Волков</a:t>
            </a:r>
            <a:r>
              <a:rPr kumimoji="0" lang="ru-RU" sz="13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(85), </a:t>
            </a:r>
            <a:r>
              <a:rPr kumimoji="0" lang="ru-RU" sz="13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Гиниатуллин</a:t>
            </a:r>
            <a:r>
              <a:rPr kumimoji="0" lang="ru-RU" sz="1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(83), Ефимов(93), Ищенко(83), Лазарев(95), </a:t>
            </a:r>
            <a:r>
              <a:rPr kumimoji="0" lang="ru-RU" sz="13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Челнокова</a:t>
            </a:r>
            <a:r>
              <a:rPr kumimoji="0" lang="ru-RU" sz="1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(83)</a:t>
            </a: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2400" dirty="0">
                <a:solidFill>
                  <a:schemeClr val="accent1"/>
                </a:solidFill>
              </a:rPr>
              <a:t>Средний балл ЕГЭ по </a:t>
            </a:r>
            <a:r>
              <a:rPr lang="ru-RU" altLang="ru-RU" sz="2400" dirty="0" smtClean="0">
                <a:solidFill>
                  <a:schemeClr val="accent1"/>
                </a:solidFill>
              </a:rPr>
              <a:t>гимназии </a:t>
            </a:r>
            <a:endParaRPr lang="en-US" altLang="ru-RU" sz="2400" dirty="0">
              <a:solidFill>
                <a:schemeClr val="accent1"/>
              </a:solidFill>
            </a:endParaRPr>
          </a:p>
        </p:txBody>
      </p:sp>
      <p:grpSp>
        <p:nvGrpSpPr>
          <p:cNvPr id="2" name="Группа 3"/>
          <p:cNvGrpSpPr>
            <a:grpSpLocks/>
          </p:cNvGrpSpPr>
          <p:nvPr/>
        </p:nvGrpSpPr>
        <p:grpSpPr bwMode="auto">
          <a:xfrm>
            <a:off x="71438" y="6054725"/>
            <a:ext cx="4214812" cy="731838"/>
            <a:chOff x="214282" y="5929330"/>
            <a:chExt cx="4214842" cy="732240"/>
          </a:xfrm>
        </p:grpSpPr>
        <p:sp>
          <p:nvSpPr>
            <p:cNvPr id="7" name="Овал 6"/>
            <p:cNvSpPr/>
            <p:nvPr/>
          </p:nvSpPr>
          <p:spPr bwMode="auto">
            <a:xfrm>
              <a:off x="214282" y="5929330"/>
              <a:ext cx="714380" cy="73224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176" name="TextBox 5"/>
            <p:cNvSpPr txBox="1">
              <a:spLocks noChangeArrowheads="1"/>
            </p:cNvSpPr>
            <p:nvPr/>
          </p:nvSpPr>
          <p:spPr bwMode="auto">
            <a:xfrm>
              <a:off x="928662" y="6018274"/>
              <a:ext cx="3500462" cy="307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 altLang="ru-RU" sz="1400" b="1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7170" name="Диаграмма 8"/>
          <p:cNvGraphicFramePr>
            <a:graphicFrameLocks/>
          </p:cNvGraphicFramePr>
          <p:nvPr/>
        </p:nvGraphicFramePr>
        <p:xfrm>
          <a:off x="849313" y="1216025"/>
          <a:ext cx="5588000" cy="193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68" r:id="rId4" imgW="5590517" imgH="1944793" progId="">
                  <p:embed/>
                </p:oleObj>
              </mc:Choice>
              <mc:Fallback>
                <p:oleObj r:id="rId4" imgW="5590517" imgH="1944793" progId="">
                  <p:embed/>
                  <p:pic>
                    <p:nvPicPr>
                      <p:cNvPr id="0" name="Picture 198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313" y="1216025"/>
                        <a:ext cx="5588000" cy="1939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763588" y="1349375"/>
            <a:ext cx="7491412" cy="3735388"/>
          </a:xfrm>
          <a:prstGeom prst="roundRect">
            <a:avLst>
              <a:gd name="adj" fmla="val 13745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ru-RU" sz="2000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9" name="Объект 9"/>
          <p:cNvGraphicFramePr/>
          <p:nvPr/>
        </p:nvGraphicFramePr>
        <p:xfrm>
          <a:off x="857224" y="1643050"/>
          <a:ext cx="7181880" cy="3500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8523" name="Rectangle 155"/>
          <p:cNvSpPr>
            <a:spLocks noChangeArrowheads="1"/>
          </p:cNvSpPr>
          <p:nvPr/>
        </p:nvSpPr>
        <p:spPr bwMode="auto">
          <a:xfrm>
            <a:off x="0" y="0"/>
            <a:ext cx="2423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2400" dirty="0">
                <a:solidFill>
                  <a:schemeClr val="accent1"/>
                </a:solidFill>
              </a:rPr>
              <a:t>Средний балл ЕГЭ </a:t>
            </a:r>
            <a:r>
              <a:rPr lang="ru-RU" altLang="ru-RU" sz="2400" dirty="0" smtClean="0">
                <a:solidFill>
                  <a:schemeClr val="accent1"/>
                </a:solidFill>
              </a:rPr>
              <a:t>по гимназии </a:t>
            </a:r>
            <a:endParaRPr lang="en-US" altLang="ru-RU" sz="2400" dirty="0">
              <a:solidFill>
                <a:schemeClr val="accent1"/>
              </a:solidFill>
            </a:endParaRPr>
          </a:p>
        </p:txBody>
      </p:sp>
      <p:grpSp>
        <p:nvGrpSpPr>
          <p:cNvPr id="2" name="Группа 3"/>
          <p:cNvGrpSpPr>
            <a:grpSpLocks/>
          </p:cNvGrpSpPr>
          <p:nvPr/>
        </p:nvGrpSpPr>
        <p:grpSpPr bwMode="auto">
          <a:xfrm>
            <a:off x="71438" y="6054725"/>
            <a:ext cx="4214812" cy="731838"/>
            <a:chOff x="214282" y="5929330"/>
            <a:chExt cx="4214842" cy="732240"/>
          </a:xfrm>
        </p:grpSpPr>
        <p:sp>
          <p:nvSpPr>
            <p:cNvPr id="7" name="Овал 6"/>
            <p:cNvSpPr/>
            <p:nvPr/>
          </p:nvSpPr>
          <p:spPr bwMode="auto">
            <a:xfrm>
              <a:off x="214282" y="5929330"/>
              <a:ext cx="714380" cy="73224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8200" name="TextBox 5"/>
            <p:cNvSpPr txBox="1">
              <a:spLocks noChangeArrowheads="1"/>
            </p:cNvSpPr>
            <p:nvPr/>
          </p:nvSpPr>
          <p:spPr bwMode="auto">
            <a:xfrm>
              <a:off x="928662" y="6018274"/>
              <a:ext cx="3500462" cy="307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 altLang="ru-RU" sz="1400" b="1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8194" name="Диаграмма 8"/>
          <p:cNvGraphicFramePr>
            <a:graphicFrameLocks/>
          </p:cNvGraphicFramePr>
          <p:nvPr/>
        </p:nvGraphicFramePr>
        <p:xfrm>
          <a:off x="849313" y="1216025"/>
          <a:ext cx="5588000" cy="193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92" r:id="rId4" imgW="5590517" imgH="1944793" progId="">
                  <p:embed/>
                </p:oleObj>
              </mc:Choice>
              <mc:Fallback>
                <p:oleObj r:id="rId4" imgW="5590517" imgH="1944793" progId="">
                  <p:embed/>
                  <p:pic>
                    <p:nvPicPr>
                      <p:cNvPr id="0" name="Picture 198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313" y="1216025"/>
                        <a:ext cx="5588000" cy="1939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142844" y="1285860"/>
            <a:ext cx="8137525" cy="4095750"/>
          </a:xfrm>
          <a:prstGeom prst="roundRect">
            <a:avLst>
              <a:gd name="adj" fmla="val 13745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ru-RU" sz="2000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9" name="Диаграмма 9"/>
          <p:cNvGraphicFramePr>
            <a:graphicFrameLocks/>
          </p:cNvGraphicFramePr>
          <p:nvPr/>
        </p:nvGraphicFramePr>
        <p:xfrm>
          <a:off x="500034" y="1357298"/>
          <a:ext cx="7158037" cy="3357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1785918" y="214290"/>
            <a:ext cx="6934200" cy="642942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Получили </a:t>
            </a:r>
            <a:r>
              <a:rPr lang="ru-RU" sz="2400" dirty="0" smtClean="0">
                <a:solidFill>
                  <a:schemeClr val="accent1"/>
                </a:solidFill>
              </a:rPr>
              <a:t>по предметам гуманитарного цикла более 80 баллов  </a:t>
            </a:r>
            <a:r>
              <a:rPr lang="ru-RU" sz="2400" dirty="0">
                <a:solidFill>
                  <a:schemeClr val="accent1"/>
                </a:solidFill>
              </a:rPr>
              <a:t>в </a:t>
            </a:r>
            <a:r>
              <a:rPr lang="ru-RU" sz="2400" dirty="0" smtClean="0">
                <a:solidFill>
                  <a:schemeClr val="accent1"/>
                </a:solidFill>
              </a:rPr>
              <a:t>2021-2022 </a:t>
            </a:r>
            <a:r>
              <a:rPr lang="ru-RU" sz="2400" dirty="0" err="1">
                <a:solidFill>
                  <a:schemeClr val="accent1"/>
                </a:solidFill>
              </a:rPr>
              <a:t>гг</a:t>
            </a:r>
            <a:endParaRPr lang="ru-RU" sz="2400" dirty="0"/>
          </a:p>
        </p:txBody>
      </p:sp>
      <p:sp>
        <p:nvSpPr>
          <p:cNvPr id="24579" name="Объект 3"/>
          <p:cNvSpPr>
            <a:spLocks noGrp="1"/>
          </p:cNvSpPr>
          <p:nvPr>
            <p:ph sz="half" idx="1"/>
          </p:nvPr>
        </p:nvSpPr>
        <p:spPr>
          <a:xfrm>
            <a:off x="500034" y="1357298"/>
            <a:ext cx="7786742" cy="4024314"/>
          </a:xfrm>
        </p:spPr>
        <p:txBody>
          <a:bodyPr/>
          <a:lstStyle/>
          <a:p>
            <a:pPr marL="457200" indent="-457200">
              <a:buNone/>
            </a:pPr>
            <a:r>
              <a:rPr lang="ru-RU" sz="1800" b="1" i="1" dirty="0" smtClean="0"/>
              <a:t>Русский язык</a:t>
            </a:r>
            <a:r>
              <a:rPr lang="ru-RU" sz="1800" dirty="0" smtClean="0"/>
              <a:t>: </a:t>
            </a:r>
            <a:r>
              <a:rPr lang="ru-RU" sz="1800" u="sng" dirty="0" err="1" smtClean="0"/>
              <a:t>Шагеева</a:t>
            </a:r>
            <a:r>
              <a:rPr lang="ru-RU" sz="1800" u="sng" dirty="0" smtClean="0"/>
              <a:t> Э.А. </a:t>
            </a:r>
            <a:r>
              <a:rPr lang="ru-RU" sz="1800" dirty="0" smtClean="0"/>
              <a:t>11БЛазарев(80), </a:t>
            </a:r>
            <a:r>
              <a:rPr lang="ru-RU" sz="1800" dirty="0" err="1" smtClean="0"/>
              <a:t>Бахтиярова</a:t>
            </a:r>
            <a:r>
              <a:rPr lang="ru-RU" sz="1800" dirty="0" smtClean="0"/>
              <a:t>(96), </a:t>
            </a:r>
            <a:r>
              <a:rPr lang="ru-RU" sz="1800" dirty="0" err="1" smtClean="0"/>
              <a:t>Бородуллина</a:t>
            </a:r>
            <a:r>
              <a:rPr lang="ru-RU" sz="1800" dirty="0" smtClean="0"/>
              <a:t>(100), Волков (89), Ищенко(89), Белоусов(91), </a:t>
            </a:r>
            <a:r>
              <a:rPr lang="ru-RU" sz="1800" dirty="0" err="1" smtClean="0"/>
              <a:t>Челнокова</a:t>
            </a:r>
            <a:r>
              <a:rPr lang="ru-RU" sz="1800" dirty="0" smtClean="0"/>
              <a:t>(85); </a:t>
            </a:r>
            <a:r>
              <a:rPr lang="ru-RU" sz="1800" u="sng" dirty="0" err="1" smtClean="0"/>
              <a:t>Кочемасова</a:t>
            </a:r>
            <a:r>
              <a:rPr lang="ru-RU" sz="1800" u="sng" dirty="0" smtClean="0"/>
              <a:t> А.А</a:t>
            </a:r>
            <a:r>
              <a:rPr lang="ru-RU" sz="1800" dirty="0" smtClean="0"/>
              <a:t>. 11А Мишина(80), Полушин(82), </a:t>
            </a:r>
            <a:r>
              <a:rPr lang="ru-RU" sz="1800" dirty="0" err="1" smtClean="0"/>
              <a:t>Сабирова</a:t>
            </a:r>
            <a:r>
              <a:rPr lang="ru-RU" sz="1800" dirty="0" smtClean="0"/>
              <a:t>(85), </a:t>
            </a:r>
            <a:r>
              <a:rPr lang="ru-RU" sz="1800" dirty="0" err="1" smtClean="0"/>
              <a:t>Сагъдиева</a:t>
            </a:r>
            <a:r>
              <a:rPr lang="ru-RU" sz="1800" dirty="0" smtClean="0"/>
              <a:t>(96), Сергеева(94), Тимофеева(80), </a:t>
            </a:r>
            <a:r>
              <a:rPr lang="ru-RU" sz="1800" dirty="0" err="1" smtClean="0"/>
              <a:t>Зобова</a:t>
            </a:r>
            <a:r>
              <a:rPr lang="ru-RU" sz="1800" dirty="0" smtClean="0"/>
              <a:t>(82), Гордеева(87), Демидова(91), </a:t>
            </a:r>
            <a:r>
              <a:rPr lang="ru-RU" sz="1800" dirty="0" err="1" smtClean="0"/>
              <a:t>Депутатова</a:t>
            </a:r>
            <a:r>
              <a:rPr lang="ru-RU" sz="1800" dirty="0" smtClean="0"/>
              <a:t>(80).</a:t>
            </a:r>
          </a:p>
          <a:p>
            <a:pPr marL="457200" indent="-457200">
              <a:buNone/>
            </a:pPr>
            <a:r>
              <a:rPr lang="ru-RU" sz="1800" b="1" i="1" dirty="0" smtClean="0"/>
              <a:t>Обществознание </a:t>
            </a:r>
            <a:r>
              <a:rPr lang="ru-RU" sz="1800" u="sng" dirty="0" err="1" smtClean="0"/>
              <a:t>Кочемасов</a:t>
            </a:r>
            <a:r>
              <a:rPr lang="ru-RU" sz="1800" u="sng" dirty="0" smtClean="0"/>
              <a:t> В.Ю</a:t>
            </a:r>
            <a:r>
              <a:rPr lang="ru-RU" sz="1800" dirty="0" smtClean="0"/>
              <a:t>.:</a:t>
            </a:r>
            <a:r>
              <a:rPr lang="ru-RU" sz="1800" b="1" i="1" dirty="0" smtClean="0"/>
              <a:t> </a:t>
            </a:r>
            <a:r>
              <a:rPr lang="ru-RU" sz="1800" dirty="0" smtClean="0"/>
              <a:t>Сергеева(96), Мишина(90), Гордеева(74),  Бородулина(94),  </a:t>
            </a:r>
            <a:r>
              <a:rPr lang="ru-RU" sz="1800" dirty="0" err="1" smtClean="0"/>
              <a:t>Бахтиярова</a:t>
            </a:r>
            <a:r>
              <a:rPr lang="ru-RU" sz="1800" dirty="0" smtClean="0"/>
              <a:t>(80)</a:t>
            </a:r>
          </a:p>
          <a:p>
            <a:pPr marL="457200" indent="-457200">
              <a:buNone/>
            </a:pPr>
            <a:r>
              <a:rPr lang="ru-RU" sz="1800" b="1" i="1" dirty="0" smtClean="0"/>
              <a:t>История</a:t>
            </a:r>
            <a:r>
              <a:rPr lang="ru-RU" sz="1800" dirty="0" smtClean="0"/>
              <a:t> </a:t>
            </a:r>
            <a:r>
              <a:rPr lang="ru-RU" sz="1800" u="sng" dirty="0" err="1" smtClean="0"/>
              <a:t>Кочемасов</a:t>
            </a:r>
            <a:r>
              <a:rPr lang="ru-RU" sz="1800" u="sng" dirty="0" smtClean="0"/>
              <a:t> В.Ю</a:t>
            </a:r>
            <a:r>
              <a:rPr lang="ru-RU" sz="1800" dirty="0" smtClean="0"/>
              <a:t>. </a:t>
            </a:r>
            <a:r>
              <a:rPr lang="ru-RU" sz="1800" dirty="0" err="1" smtClean="0"/>
              <a:t>Зобова</a:t>
            </a:r>
            <a:r>
              <a:rPr lang="ru-RU" sz="1800" dirty="0" smtClean="0"/>
              <a:t>(84)</a:t>
            </a:r>
          </a:p>
          <a:p>
            <a:pPr marL="457200" indent="-457200">
              <a:buNone/>
            </a:pPr>
            <a:r>
              <a:rPr lang="ru-RU" sz="1800" b="1" i="1" dirty="0" smtClean="0"/>
              <a:t>Английский язык </a:t>
            </a:r>
            <a:r>
              <a:rPr lang="ru-RU" sz="1800" u="sng" dirty="0" err="1" smtClean="0"/>
              <a:t>Шарипова</a:t>
            </a:r>
            <a:r>
              <a:rPr lang="ru-RU" sz="1800" u="sng" dirty="0" smtClean="0"/>
              <a:t> А.У. и Ахмадуллина А.Н</a:t>
            </a:r>
            <a:r>
              <a:rPr lang="ru-RU" sz="1800" dirty="0" smtClean="0"/>
              <a:t>.:</a:t>
            </a:r>
            <a:endParaRPr lang="ru-RU" sz="1800" b="1" i="1" dirty="0" smtClean="0"/>
          </a:p>
          <a:p>
            <a:pPr marL="457200" indent="-457200">
              <a:buNone/>
            </a:pPr>
            <a:r>
              <a:rPr lang="ru-RU" sz="1800" dirty="0" smtClean="0"/>
              <a:t>Агашина(92), </a:t>
            </a:r>
            <a:r>
              <a:rPr lang="ru-RU" sz="1800" dirty="0" err="1" smtClean="0"/>
              <a:t>Бородуллина</a:t>
            </a:r>
            <a:r>
              <a:rPr lang="ru-RU" sz="1800" dirty="0" smtClean="0"/>
              <a:t>(98), Гордеева(97), Демидова(93), Полушин(80), </a:t>
            </a:r>
            <a:r>
              <a:rPr lang="ru-RU" sz="1800" dirty="0" err="1" smtClean="0"/>
              <a:t>Сабирова</a:t>
            </a:r>
            <a:r>
              <a:rPr lang="ru-RU" sz="1800" dirty="0" smtClean="0"/>
              <a:t>(86), Сергеева(94), </a:t>
            </a:r>
            <a:r>
              <a:rPr lang="ru-RU" sz="1800" dirty="0" err="1" smtClean="0"/>
              <a:t>Челнокова</a:t>
            </a:r>
            <a:r>
              <a:rPr lang="ru-RU" sz="1800" dirty="0" smtClean="0"/>
              <a:t> (93)</a:t>
            </a:r>
            <a:endParaRPr lang="ru-RU" sz="18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dirty="0">
                <a:solidFill>
                  <a:schemeClr val="accent1"/>
                </a:solidFill>
              </a:rPr>
              <a:t>Наши медалисты </a:t>
            </a:r>
            <a:r>
              <a:rPr lang="ru-RU" altLang="ru-RU" sz="2400" dirty="0" smtClean="0">
                <a:solidFill>
                  <a:schemeClr val="accent1"/>
                </a:solidFill>
              </a:rPr>
              <a:t>2021 </a:t>
            </a:r>
            <a:r>
              <a:rPr lang="ru-RU" altLang="ru-RU" sz="2400" dirty="0">
                <a:solidFill>
                  <a:schemeClr val="accent1"/>
                </a:solidFill>
              </a:rPr>
              <a:t>- </a:t>
            </a:r>
            <a:r>
              <a:rPr lang="ru-RU" altLang="ru-RU" sz="2400" dirty="0" smtClean="0">
                <a:solidFill>
                  <a:schemeClr val="accent1"/>
                </a:solidFill>
              </a:rPr>
              <a:t>2022 </a:t>
            </a:r>
            <a:r>
              <a:rPr lang="ru-RU" altLang="ru-RU" sz="2400" dirty="0" err="1">
                <a:solidFill>
                  <a:schemeClr val="accent1"/>
                </a:solidFill>
              </a:rPr>
              <a:t>гг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786182" y="1857364"/>
            <a:ext cx="5357818" cy="2928958"/>
          </a:xfrm>
        </p:spPr>
        <p:txBody>
          <a:bodyPr/>
          <a:lstStyle/>
          <a:p>
            <a:pPr>
              <a:buNone/>
              <a:defRPr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           Медалисты  2021-2022</a:t>
            </a:r>
          </a:p>
          <a:p>
            <a:r>
              <a:rPr lang="ru-RU" sz="1400" b="1" dirty="0" err="1" smtClean="0"/>
              <a:t>Бахтиярова</a:t>
            </a:r>
            <a:r>
              <a:rPr lang="ru-RU" sz="1400" b="1" dirty="0" smtClean="0"/>
              <a:t> Алина </a:t>
            </a:r>
            <a:r>
              <a:rPr lang="ru-RU" sz="1400" dirty="0" smtClean="0"/>
              <a:t>русс- 96,мат-76, общ-80</a:t>
            </a:r>
          </a:p>
          <a:p>
            <a:r>
              <a:rPr lang="ru-RU" sz="1400" b="1" dirty="0" err="1" smtClean="0"/>
              <a:t>Бородуллина</a:t>
            </a:r>
            <a:r>
              <a:rPr lang="ru-RU" sz="1400" b="1" dirty="0" smtClean="0"/>
              <a:t> Анастасия </a:t>
            </a:r>
            <a:r>
              <a:rPr lang="ru-RU" sz="1400" dirty="0" smtClean="0">
                <a:solidFill>
                  <a:srgbClr val="FF0000"/>
                </a:solidFill>
              </a:rPr>
              <a:t>русс-100</a:t>
            </a:r>
            <a:r>
              <a:rPr lang="ru-RU" sz="1400" dirty="0" smtClean="0"/>
              <a:t>,мат-84,общ-94,</a:t>
            </a:r>
          </a:p>
          <a:p>
            <a:r>
              <a:rPr lang="ru-RU" sz="1400" dirty="0" smtClean="0"/>
              <a:t>англ-98</a:t>
            </a:r>
          </a:p>
          <a:p>
            <a:r>
              <a:rPr lang="ru-RU" sz="1400" b="1" dirty="0" smtClean="0"/>
              <a:t>Волков Кирилл </a:t>
            </a:r>
            <a:r>
              <a:rPr lang="ru-RU" sz="1400" dirty="0" smtClean="0"/>
              <a:t>русс-89, мат-88,инф-85</a:t>
            </a:r>
          </a:p>
          <a:p>
            <a:r>
              <a:rPr lang="ru-RU" sz="1400" b="1" dirty="0" smtClean="0"/>
              <a:t>Гордеева Екатерина </a:t>
            </a:r>
            <a:r>
              <a:rPr lang="ru-RU" sz="1400" dirty="0" smtClean="0"/>
              <a:t>русс-87,мат-5,общ-74, англ-97</a:t>
            </a:r>
          </a:p>
          <a:p>
            <a:r>
              <a:rPr lang="ru-RU" sz="1400" b="1" dirty="0" smtClean="0"/>
              <a:t>Лазарев Георгий </a:t>
            </a:r>
            <a:r>
              <a:rPr lang="ru-RU" sz="1400" dirty="0" smtClean="0"/>
              <a:t>русс-80, мат-80,инф-95</a:t>
            </a:r>
          </a:p>
          <a:p>
            <a:r>
              <a:rPr lang="ru-RU" sz="1400" b="1" dirty="0" smtClean="0"/>
              <a:t>Мишина Анна </a:t>
            </a:r>
            <a:r>
              <a:rPr lang="ru-RU" sz="1400" dirty="0" smtClean="0"/>
              <a:t>русс-80,мат-78,общ-90</a:t>
            </a:r>
          </a:p>
          <a:p>
            <a:r>
              <a:rPr lang="ru-RU" sz="1400" b="1" dirty="0" err="1" smtClean="0"/>
              <a:t>Сабирова</a:t>
            </a:r>
            <a:r>
              <a:rPr lang="ru-RU" sz="1400" b="1" dirty="0" smtClean="0"/>
              <a:t> Арина </a:t>
            </a:r>
            <a:r>
              <a:rPr lang="ru-RU" sz="1400" dirty="0" smtClean="0"/>
              <a:t>русс-85,мат-5,лит-73,англ-86</a:t>
            </a:r>
          </a:p>
          <a:p>
            <a:r>
              <a:rPr lang="ru-RU" sz="1400" b="1" dirty="0" smtClean="0"/>
              <a:t>Сергеева Галина </a:t>
            </a:r>
            <a:r>
              <a:rPr lang="ru-RU" sz="1400" dirty="0" smtClean="0"/>
              <a:t>русс-94, мат-76, общ-96, англ-94</a:t>
            </a:r>
          </a:p>
          <a:p>
            <a:pPr>
              <a:buNone/>
              <a:defRPr/>
            </a:pPr>
            <a:endParaRPr lang="ru-RU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  <a:defRPr/>
            </a:pPr>
            <a:endParaRPr lang="ru-RU" sz="16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0" y="1571612"/>
          <a:ext cx="3857620" cy="3429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90l">
  <a:themeElements>
    <a:clrScheme name="Тема Office 1">
      <a:dk1>
        <a:srgbClr val="000000"/>
      </a:dk1>
      <a:lt1>
        <a:srgbClr val="FFFFFF"/>
      </a:lt1>
      <a:dk2>
        <a:srgbClr val="165E86"/>
      </a:dk2>
      <a:lt2>
        <a:srgbClr val="969696"/>
      </a:lt2>
      <a:accent1>
        <a:srgbClr val="33C5A9"/>
      </a:accent1>
      <a:accent2>
        <a:srgbClr val="90DE88"/>
      </a:accent2>
      <a:accent3>
        <a:srgbClr val="FFFFFF"/>
      </a:accent3>
      <a:accent4>
        <a:srgbClr val="000000"/>
      </a:accent4>
      <a:accent5>
        <a:srgbClr val="ADDFD1"/>
      </a:accent5>
      <a:accent6>
        <a:srgbClr val="82C97B"/>
      </a:accent6>
      <a:hlink>
        <a:srgbClr val="7D96D3"/>
      </a:hlink>
      <a:folHlink>
        <a:srgbClr val="DEDB7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165E86"/>
        </a:dk2>
        <a:lt2>
          <a:srgbClr val="969696"/>
        </a:lt2>
        <a:accent1>
          <a:srgbClr val="33C5A9"/>
        </a:accent1>
        <a:accent2>
          <a:srgbClr val="90DE88"/>
        </a:accent2>
        <a:accent3>
          <a:srgbClr val="FFFFFF"/>
        </a:accent3>
        <a:accent4>
          <a:srgbClr val="000000"/>
        </a:accent4>
        <a:accent5>
          <a:srgbClr val="ADDFD1"/>
        </a:accent5>
        <a:accent6>
          <a:srgbClr val="82C97B"/>
        </a:accent6>
        <a:hlink>
          <a:srgbClr val="7D96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37399B"/>
        </a:dk2>
        <a:lt2>
          <a:srgbClr val="C0C0C0"/>
        </a:lt2>
        <a:accent1>
          <a:srgbClr val="699DE9"/>
        </a:accent1>
        <a:accent2>
          <a:srgbClr val="E3663F"/>
        </a:accent2>
        <a:accent3>
          <a:srgbClr val="FFFFFF"/>
        </a:accent3>
        <a:accent4>
          <a:srgbClr val="000000"/>
        </a:accent4>
        <a:accent5>
          <a:srgbClr val="B9CCF2"/>
        </a:accent5>
        <a:accent6>
          <a:srgbClr val="CE5C38"/>
        </a:accent6>
        <a:hlink>
          <a:srgbClr val="7476DC"/>
        </a:hlink>
        <a:folHlink>
          <a:srgbClr val="7FB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6FB4E3"/>
        </a:accent1>
        <a:accent2>
          <a:srgbClr val="5DBDAB"/>
        </a:accent2>
        <a:accent3>
          <a:srgbClr val="FFFFFF"/>
        </a:accent3>
        <a:accent4>
          <a:srgbClr val="000000"/>
        </a:accent4>
        <a:accent5>
          <a:srgbClr val="BBD6EF"/>
        </a:accent5>
        <a:accent6>
          <a:srgbClr val="53AB9B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10424</TotalTime>
  <Words>605</Words>
  <Application>Microsoft Office PowerPoint</Application>
  <PresentationFormat>Экран (4:3)</PresentationFormat>
  <Paragraphs>260</Paragraphs>
  <Slides>9</Slides>
  <Notes>3</Notes>
  <HiddenSlides>1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Cambria</vt:lpstr>
      <vt:lpstr>Times New Roman</vt:lpstr>
      <vt:lpstr>Wingdings</vt:lpstr>
      <vt:lpstr>cdb2004190l</vt:lpstr>
      <vt:lpstr>Результаты ЕГЭ 2021-2022гг</vt:lpstr>
      <vt:lpstr>Результаты ЕГЭ 2021-2022гг</vt:lpstr>
      <vt:lpstr>Успехи гимназии по результатам ЕГЭ в 2021-2022 гг </vt:lpstr>
      <vt:lpstr>ЕГЭ по углубленным предметам 2021-2022 (11А – гуманитарный, 11Б- универсальный)</vt:lpstr>
      <vt:lpstr>Средний балл ЕГЭ по гимназии</vt:lpstr>
      <vt:lpstr>Средний балл ЕГЭ по гимназии </vt:lpstr>
      <vt:lpstr>Средний балл ЕГЭ по гимназии </vt:lpstr>
      <vt:lpstr>Получили по предметам гуманитарного цикла более 80 баллов  в 2021-2022 гг</vt:lpstr>
      <vt:lpstr>Наши медалисты 2021 - 2022 гг</vt:lpstr>
    </vt:vector>
  </TitlesOfParts>
  <Company>Party People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Pitch</dc:creator>
  <cp:lastModifiedBy>Админ</cp:lastModifiedBy>
  <cp:revision>1028</cp:revision>
  <cp:lastPrinted>2021-08-26T11:11:51Z</cp:lastPrinted>
  <dcterms:created xsi:type="dcterms:W3CDTF">2011-09-11T18:57:01Z</dcterms:created>
  <dcterms:modified xsi:type="dcterms:W3CDTF">2022-10-27T05:46:18Z</dcterms:modified>
</cp:coreProperties>
</file>